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41" d="100"/>
          <a:sy n="41" d="100"/>
        </p:scale>
        <p:origin x="9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jpe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72FE8-E5A8-49BB-8B9E-4F845993A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The New Methodology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683F17-8AFE-465C-9B13-558D119BC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Cahuana-Casares-Ludueña-Pinchiroli-Ribero</a:t>
            </a:r>
          </a:p>
        </p:txBody>
      </p:sp>
    </p:spTree>
    <p:extLst>
      <p:ext uri="{BB962C8B-B14F-4D97-AF65-F5344CB8AC3E}">
        <p14:creationId xmlns:p14="http://schemas.microsoft.com/office/powerpoint/2010/main" val="34476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metodologÃ­a codigo abierto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0" y="2306013"/>
            <a:ext cx="2708190" cy="1660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3A57B4-65E0-48A5-9472-2A3C1724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Código Abierto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8834386" y="2168056"/>
            <a:ext cx="2383947" cy="1936044"/>
            <a:chOff x="4891810" y="3231568"/>
            <a:chExt cx="1971962" cy="1345404"/>
          </a:xfrm>
        </p:grpSpPr>
        <p:pic>
          <p:nvPicPr>
            <p:cNvPr id="4108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743" y="3231568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810" y="3537810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694" y="3844053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897" y="3465757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0" name="Picture 14" descr="Resultado de imagen para lide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76" y="2988369"/>
            <a:ext cx="2338600" cy="16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9745" y="4008802"/>
            <a:ext cx="234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Más que un proceso </a:t>
            </a:r>
            <a:endParaRPr lang="es-419" sz="1400" dirty="0" smtClean="0"/>
          </a:p>
          <a:p>
            <a:r>
              <a:rPr lang="es-419" sz="1400" dirty="0" smtClean="0"/>
              <a:t>es </a:t>
            </a:r>
            <a:r>
              <a:rPr lang="es-419" sz="1400" dirty="0"/>
              <a:t>un estilo de software </a:t>
            </a:r>
          </a:p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75044" y="5096683"/>
            <a:ext cx="2525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La mayor parte del </a:t>
            </a:r>
            <a:r>
              <a:rPr lang="es-419" sz="1400" dirty="0" smtClean="0"/>
              <a:t>equipo</a:t>
            </a:r>
          </a:p>
          <a:p>
            <a:r>
              <a:rPr lang="es-419" sz="1400" dirty="0" smtClean="0"/>
              <a:t> </a:t>
            </a:r>
            <a:r>
              <a:rPr lang="es-419" sz="1400" dirty="0"/>
              <a:t>es a tiempo parcial </a:t>
            </a:r>
          </a:p>
          <a:p>
            <a:endParaRPr lang="es-419" sz="1400" dirty="0"/>
          </a:p>
          <a:p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094" y="4489171"/>
            <a:ext cx="1647238" cy="2029048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88B8F5E-EE41-4AED-8B7C-E8B427DC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638" y="2380540"/>
            <a:ext cx="2440015" cy="714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1400" dirty="0" smtClean="0"/>
              <a:t>tipo de Mantenedores </a:t>
            </a:r>
          </a:p>
          <a:p>
            <a:pPr marL="0" indent="0">
              <a:buNone/>
            </a:pPr>
            <a:r>
              <a:rPr lang="es-419" sz="1400" dirty="0" smtClean="0"/>
              <a:t>  según proyectos</a:t>
            </a:r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pPr marL="0" indent="0">
              <a:buNone/>
            </a:pPr>
            <a:endParaRPr lang="es-419" sz="1400" dirty="0" smtClean="0"/>
          </a:p>
        </p:txBody>
      </p:sp>
      <p:sp>
        <p:nvSpPr>
          <p:cNvPr id="16" name="Rectángulo 15"/>
          <p:cNvSpPr/>
          <p:nvPr/>
        </p:nvSpPr>
        <p:spPr>
          <a:xfrm>
            <a:off x="638156" y="5096683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Depuración paralelizable</a:t>
            </a:r>
          </a:p>
        </p:txBody>
      </p:sp>
      <p:pic>
        <p:nvPicPr>
          <p:cNvPr id="411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602053" y="3773438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4509708" y="420141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565084" y="480902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para metodologia asd f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82" y="282919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386AE-C9F5-4569-932D-4F3C5080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20" y="2603500"/>
            <a:ext cx="3482390" cy="327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1400" dirty="0"/>
              <a:t>Foco en la naturaleza </a:t>
            </a:r>
            <a:r>
              <a:rPr lang="es-419" sz="1400" dirty="0" smtClean="0"/>
              <a:t>adaptable</a:t>
            </a:r>
          </a:p>
          <a:p>
            <a:pPr marL="0" indent="0">
              <a:buNone/>
            </a:pPr>
            <a:r>
              <a:rPr lang="es-419" sz="1400" dirty="0" smtClean="0"/>
              <a:t> </a:t>
            </a:r>
            <a:r>
              <a:rPr lang="es-419" sz="1400" dirty="0"/>
              <a:t>de las nuevas metodologías</a:t>
            </a:r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r>
              <a:rPr lang="es-419" sz="1400" dirty="0"/>
              <a:t>Base fundamental de por qué el </a:t>
            </a:r>
            <a:endParaRPr lang="es-419" sz="1400" dirty="0" smtClean="0"/>
          </a:p>
          <a:p>
            <a:pPr marL="0" indent="0">
              <a:buNone/>
            </a:pPr>
            <a:r>
              <a:rPr lang="es-419" sz="1400" dirty="0" smtClean="0"/>
              <a:t>desarrollo </a:t>
            </a:r>
            <a:r>
              <a:rPr lang="es-419" sz="1400" dirty="0"/>
              <a:t>adaptable es </a:t>
            </a:r>
            <a:r>
              <a:rPr lang="es-419" sz="1400" dirty="0" smtClean="0"/>
              <a:t>importante</a:t>
            </a:r>
            <a:endParaRPr lang="es-419" sz="1400" dirty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r>
              <a:rPr lang="es-419" sz="1400" dirty="0"/>
              <a:t>Las desviaciones      solución correcta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633F63-CCFA-45BB-AB4E-5A172157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509502" cy="706964"/>
          </a:xfrm>
        </p:spPr>
        <p:txBody>
          <a:bodyPr/>
          <a:lstStyle/>
          <a:p>
            <a:r>
              <a:rPr lang="es-419" dirty="0"/>
              <a:t>El Desarrollo de Software Adaptable(ASD)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C84254-7BD0-46F6-839A-C99680A21E7A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91269B4-C20C-4485-808E-20DF28BAB378}"/>
              </a:ext>
            </a:extLst>
          </p:cNvPr>
          <p:cNvSpPr/>
          <p:nvPr/>
        </p:nvSpPr>
        <p:spPr>
          <a:xfrm>
            <a:off x="2429169" y="5364567"/>
            <a:ext cx="180753" cy="17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CuadroTexto 6"/>
          <p:cNvSpPr txBox="1"/>
          <p:nvPr/>
        </p:nvSpPr>
        <p:spPr>
          <a:xfrm>
            <a:off x="9665603" y="2202930"/>
            <a:ext cx="78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 smtClean="0"/>
              <a:t>FASES</a:t>
            </a:r>
            <a:r>
              <a:rPr lang="es-419" sz="1100" dirty="0" smtClean="0"/>
              <a:t> </a:t>
            </a:r>
            <a:endParaRPr lang="en-US" sz="11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0450883" y="2725994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colaboración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962635" y="4364167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aprendizaje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615533" y="3201681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especulación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Resultado de imagen para parado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4" y="4676379"/>
            <a:ext cx="2781459" cy="1720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para teoria del ca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641" y="2333891"/>
            <a:ext cx="2841076" cy="14477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5290786" y="4399359"/>
            <a:ext cx="21958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La planificación es una paradoja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5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CE4AD113-C808-40F2-87C0-303789AB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59" y="2871243"/>
            <a:ext cx="537168" cy="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1E2E30B-0256-4F9F-A22F-79A95AD7D771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6" name="Llaves 5">
            <a:extLst>
              <a:ext uri="{FF2B5EF4-FFF2-40B4-BE49-F238E27FC236}">
                <a16:creationId xmlns:a16="http://schemas.microsoft.com/office/drawing/2014/main" id="{6F7196D3-3C39-48A2-BF4E-B9CBE0BA3779}"/>
              </a:ext>
            </a:extLst>
          </p:cNvPr>
          <p:cNvSpPr/>
          <p:nvPr/>
        </p:nvSpPr>
        <p:spPr>
          <a:xfrm>
            <a:off x="733648" y="2308620"/>
            <a:ext cx="4618073" cy="187519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9B6BB7D0-2DE0-472F-9006-0D6BD11B6788}"/>
              </a:ext>
            </a:extLst>
          </p:cNvPr>
          <p:cNvSpPr/>
          <p:nvPr/>
        </p:nvSpPr>
        <p:spPr>
          <a:xfrm>
            <a:off x="467155" y="2679506"/>
            <a:ext cx="2658139" cy="988828"/>
          </a:xfrm>
          <a:prstGeom prst="mathMultiply">
            <a:avLst>
              <a:gd name="adj1" fmla="val 1921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83DC31-8B3B-49EF-85E7-BEFFACA6B718}"/>
              </a:ext>
            </a:extLst>
          </p:cNvPr>
          <p:cNvSpPr txBox="1"/>
          <p:nvPr/>
        </p:nvSpPr>
        <p:spPr>
          <a:xfrm>
            <a:off x="1000783" y="2804588"/>
            <a:ext cx="1658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Gerencia que piensa en lo que tiene que hacer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4E7905-5301-4A1D-8C62-3CD5EFA80667}"/>
              </a:ext>
            </a:extLst>
          </p:cNvPr>
          <p:cNvSpPr txBox="1"/>
          <p:nvPr/>
        </p:nvSpPr>
        <p:spPr>
          <a:xfrm>
            <a:off x="3068814" y="2601464"/>
            <a:ext cx="18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Comunicación </a:t>
            </a:r>
            <a:r>
              <a:rPr lang="es-41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alentadora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A3EF649-95A5-4FB5-9DCA-2D282779C5B4}"/>
              </a:ext>
            </a:extLst>
          </p:cNvPr>
          <p:cNvCxnSpPr>
            <a:stCxn id="9" idx="2"/>
          </p:cNvCxnSpPr>
          <p:nvPr/>
        </p:nvCxnSpPr>
        <p:spPr>
          <a:xfrm flipH="1">
            <a:off x="3987209" y="3247795"/>
            <a:ext cx="3319" cy="32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BD1CD4-0DAE-423D-A6BB-1FA577DFD7BD}"/>
              </a:ext>
            </a:extLst>
          </p:cNvPr>
          <p:cNvSpPr txBox="1"/>
          <p:nvPr/>
        </p:nvSpPr>
        <p:spPr>
          <a:xfrm>
            <a:off x="3242929" y="3543252"/>
            <a:ext cx="14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>
                <a:solidFill>
                  <a:schemeClr val="accent2">
                    <a:lumMod val="75000"/>
                  </a:schemeClr>
                </a:solidFill>
              </a:rPr>
              <a:t>Ideas creativas</a:t>
            </a: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EC4896-1324-4943-8129-8E3043AB04E0}"/>
              </a:ext>
            </a:extLst>
          </p:cNvPr>
          <p:cNvSpPr txBox="1"/>
          <p:nvPr/>
        </p:nvSpPr>
        <p:spPr>
          <a:xfrm>
            <a:off x="5357264" y="2871243"/>
            <a:ext cx="271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Tratamiento de la incertidumbre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FBFC70-C997-477C-8216-6CA1AA0F4EB5}"/>
              </a:ext>
            </a:extLst>
          </p:cNvPr>
          <p:cNvSpPr txBox="1"/>
          <p:nvPr/>
        </p:nvSpPr>
        <p:spPr>
          <a:xfrm>
            <a:off x="770860" y="5374430"/>
            <a:ext cx="2297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s-419" sz="2400" b="1" dirty="0"/>
              <a:t>Aprendizaje</a:t>
            </a:r>
            <a:r>
              <a:rPr lang="es-419" dirty="0"/>
              <a:t>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endParaRPr lang="es-419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142DCA-0222-4E06-BEAC-CEFBDDC78BF5}"/>
              </a:ext>
            </a:extLst>
          </p:cNvPr>
          <p:cNvSpPr txBox="1"/>
          <p:nvPr/>
        </p:nvSpPr>
        <p:spPr>
          <a:xfrm>
            <a:off x="6163213" y="4634823"/>
            <a:ext cx="151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Diseños</a:t>
            </a:r>
            <a:r>
              <a:rPr lang="es-419" sz="1400" dirty="0" smtClean="0"/>
              <a:t> </a:t>
            </a:r>
            <a:endParaRPr lang="es-419" sz="14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AEF4700-044E-4DB2-8C0D-80175831258F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95095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El Desarrollo de Software Adaptable(ASD) </a:t>
            </a: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55" y="2418170"/>
            <a:ext cx="3250634" cy="18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aprendizaj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49" y="4318660"/>
            <a:ext cx="5343734" cy="27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534199" y="5078199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Planes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1748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59E1B-9B4C-4402-A6A6-022A256B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Desarrollo Manejado por Rasgos (FDD)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B11162-6CC5-4AF8-9704-70CE9E7CC738}"/>
              </a:ext>
            </a:extLst>
          </p:cNvPr>
          <p:cNvSpPr txBox="1"/>
          <p:nvPr/>
        </p:nvSpPr>
        <p:spPr>
          <a:xfrm>
            <a:off x="6815470" y="1495966"/>
            <a:ext cx="316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Jeff De Luca y Peter Coad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94A916-199A-4C82-9359-8214C1E18E31}"/>
              </a:ext>
            </a:extLst>
          </p:cNvPr>
          <p:cNvSpPr txBox="1"/>
          <p:nvPr/>
        </p:nvSpPr>
        <p:spPr>
          <a:xfrm>
            <a:off x="556440" y="2336957"/>
            <a:ext cx="199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Tiene 5</a:t>
            </a:r>
            <a:endParaRPr lang="es-419" dirty="0" smtClean="0"/>
          </a:p>
          <a:p>
            <a:r>
              <a:rPr lang="es-419" dirty="0" smtClean="0"/>
              <a:t> </a:t>
            </a:r>
            <a:r>
              <a:rPr lang="es-419" dirty="0"/>
              <a:t>procesos</a:t>
            </a:r>
            <a:endParaRPr lang="es-419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1B72D7-E724-405A-A84F-236A021A5CF2}"/>
              </a:ext>
            </a:extLst>
          </p:cNvPr>
          <p:cNvSpPr txBox="1"/>
          <p:nvPr/>
        </p:nvSpPr>
        <p:spPr>
          <a:xfrm>
            <a:off x="3023586" y="2216622"/>
            <a:ext cx="20565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419" sz="1400" dirty="0"/>
          </a:p>
          <a:p>
            <a:r>
              <a:rPr lang="es-419" sz="1600" dirty="0"/>
              <a:t>Criterio de comprobación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68CEBA-AFB0-4D1E-B720-51BA0AAEC3A2}"/>
              </a:ext>
            </a:extLst>
          </p:cNvPr>
          <p:cNvSpPr txBox="1"/>
          <p:nvPr/>
        </p:nvSpPr>
        <p:spPr>
          <a:xfrm>
            <a:off x="6296428" y="3013978"/>
            <a:ext cx="231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Desarrolladores</a:t>
            </a:r>
            <a:r>
              <a:rPr lang="es-419" sz="1400" dirty="0"/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AA66FEF-8B51-4C01-B870-EC51EC216612}"/>
              </a:ext>
            </a:extLst>
          </p:cNvPr>
          <p:cNvSpPr txBox="1"/>
          <p:nvPr/>
        </p:nvSpPr>
        <p:spPr>
          <a:xfrm>
            <a:off x="6258766" y="3714896"/>
            <a:ext cx="3657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 smtClean="0"/>
              <a:t>-Dueños </a:t>
            </a:r>
            <a:r>
              <a:rPr lang="es-419" sz="1400" dirty="0"/>
              <a:t>de clases</a:t>
            </a:r>
          </a:p>
          <a:p>
            <a:pPr marL="285750" indent="-285750">
              <a:buFontTx/>
              <a:buChar char="-"/>
            </a:pPr>
            <a:endParaRPr lang="es-419" sz="1400" dirty="0"/>
          </a:p>
          <a:p>
            <a:pPr marL="285750" indent="-285750">
              <a:buFontTx/>
              <a:buChar char="-"/>
            </a:pPr>
            <a:endParaRPr lang="es-419" sz="1400" dirty="0"/>
          </a:p>
          <a:p>
            <a:r>
              <a:rPr lang="es-419" sz="1400" dirty="0" smtClean="0"/>
              <a:t>-Programadores </a:t>
            </a:r>
            <a:r>
              <a:rPr lang="es-419" sz="1400" dirty="0"/>
              <a:t>jefe</a:t>
            </a:r>
          </a:p>
          <a:p>
            <a:r>
              <a:rPr lang="es-419" sz="1400" dirty="0"/>
              <a:t>    (más experimentados)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C7E20A5-AB73-4474-A0CF-46ACF76C6DE8}"/>
              </a:ext>
            </a:extLst>
          </p:cNvPr>
          <p:cNvCxnSpPr>
            <a:cxnSpLocks/>
          </p:cNvCxnSpPr>
          <p:nvPr/>
        </p:nvCxnSpPr>
        <p:spPr>
          <a:xfrm>
            <a:off x="8208069" y="3877282"/>
            <a:ext cx="467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8F4CF6F-04B9-4726-B580-4877323A1F36}"/>
              </a:ext>
            </a:extLst>
          </p:cNvPr>
          <p:cNvCxnSpPr/>
          <p:nvPr/>
        </p:nvCxnSpPr>
        <p:spPr>
          <a:xfrm>
            <a:off x="8394141" y="4605206"/>
            <a:ext cx="28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AD52F1F-C00B-47B6-AD65-D2E3B7304352}"/>
              </a:ext>
            </a:extLst>
          </p:cNvPr>
          <p:cNvSpPr txBox="1"/>
          <p:nvPr/>
        </p:nvSpPr>
        <p:spPr>
          <a:xfrm>
            <a:off x="8788163" y="3768813"/>
            <a:ext cx="255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Codificación</a:t>
            </a:r>
          </a:p>
        </p:txBody>
      </p:sp>
      <p:sp>
        <p:nvSpPr>
          <p:cNvPr id="41" name="Abrir llave 40">
            <a:extLst>
              <a:ext uri="{FF2B5EF4-FFF2-40B4-BE49-F238E27FC236}">
                <a16:creationId xmlns:a16="http://schemas.microsoft.com/office/drawing/2014/main" id="{0C51E8C6-C558-4C04-A1DB-6795C9CDDD70}"/>
              </a:ext>
            </a:extLst>
          </p:cNvPr>
          <p:cNvSpPr/>
          <p:nvPr/>
        </p:nvSpPr>
        <p:spPr>
          <a:xfrm>
            <a:off x="8739696" y="4253949"/>
            <a:ext cx="45719" cy="6865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924FF8F-8D4F-401A-A27E-312133B7A62C}"/>
              </a:ext>
            </a:extLst>
          </p:cNvPr>
          <p:cNvSpPr txBox="1"/>
          <p:nvPr/>
        </p:nvSpPr>
        <p:spPr>
          <a:xfrm>
            <a:off x="8849207" y="4227909"/>
            <a:ext cx="2682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419" sz="1400" dirty="0"/>
              <a:t>Coordinador </a:t>
            </a:r>
          </a:p>
          <a:p>
            <a:pPr marL="285750" indent="-285750">
              <a:buFontTx/>
              <a:buChar char="-"/>
            </a:pPr>
            <a:r>
              <a:rPr lang="es-419" sz="1400" dirty="0"/>
              <a:t>Diseñador líder</a:t>
            </a:r>
          </a:p>
          <a:p>
            <a:pPr marL="285750" indent="-285750">
              <a:buFontTx/>
              <a:buChar char="-"/>
            </a:pPr>
            <a:r>
              <a:rPr lang="es-419" sz="1400" dirty="0"/>
              <a:t>Mentor </a:t>
            </a:r>
          </a:p>
        </p:txBody>
      </p:sp>
      <p:pic>
        <p:nvPicPr>
          <p:cNvPr id="30" name="Picture 4" descr="Resultado de imagen para fdd proceso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8" y="2983288"/>
            <a:ext cx="2214838" cy="26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3.bp.blogspot.com/-MBorpL1kGhc/T9fiUfG44HI/AAAAAAAAFO0/cxzgcIhZfBs/s400/caracteristica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80"/>
          <a:stretch/>
        </p:blipFill>
        <p:spPr bwMode="auto">
          <a:xfrm>
            <a:off x="9879068" y="4884447"/>
            <a:ext cx="2009775" cy="17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4.bp.blogspot.com/-fveyBWezwK0/T9fxOvaA1VI/AAAAAAAAFPg/i8pz5aU_rsk/s400/ventaja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3987857"/>
            <a:ext cx="2014003" cy="23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380273" y="3565809"/>
            <a:ext cx="827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1600" dirty="0"/>
              <a:t>Tareas</a:t>
            </a:r>
            <a:endParaRPr lang="es-419" sz="1600" dirty="0"/>
          </a:p>
        </p:txBody>
      </p:sp>
    </p:spTree>
    <p:extLst>
      <p:ext uri="{BB962C8B-B14F-4D97-AF65-F5344CB8AC3E}">
        <p14:creationId xmlns:p14="http://schemas.microsoft.com/office/powerpoint/2010/main" val="315314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25A13-FC3D-48CA-91E0-A4C8AA1E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 de Desarrollo de Sistema Dinámico (DSDM)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809FC-BE65-4D8D-B9E7-7D301C3B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55" y="4138212"/>
            <a:ext cx="8825659" cy="2377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1400" dirty="0" smtClean="0"/>
              <a:t>Empieza </a:t>
            </a:r>
            <a:r>
              <a:rPr lang="es-AR" sz="1400" dirty="0"/>
              <a:t>con un estudio de viabilidad y negocio. </a:t>
            </a:r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pPr marL="0" indent="0">
              <a:buNone/>
            </a:pPr>
            <a:r>
              <a:rPr lang="es-AR" dirty="0" smtClean="0"/>
              <a:t>Tres </a:t>
            </a:r>
            <a:r>
              <a:rPr lang="es-AR" dirty="0"/>
              <a:t>ciclos entretejidos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9AD488F-C27E-4EE5-B998-8958DBBA1A9C}"/>
              </a:ext>
            </a:extLst>
          </p:cNvPr>
          <p:cNvCxnSpPr/>
          <p:nvPr/>
        </p:nvCxnSpPr>
        <p:spPr>
          <a:xfrm>
            <a:off x="396079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B624007-25ED-4DE0-9998-E1ADB53F88AF}"/>
              </a:ext>
            </a:extLst>
          </p:cNvPr>
          <p:cNvCxnSpPr/>
          <p:nvPr/>
        </p:nvCxnSpPr>
        <p:spPr>
          <a:xfrm>
            <a:off x="494253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51AB78CE-FCDB-419A-B1A4-BF0C861662A6}"/>
              </a:ext>
            </a:extLst>
          </p:cNvPr>
          <p:cNvCxnSpPr>
            <a:cxnSpLocks/>
          </p:cNvCxnSpPr>
          <p:nvPr/>
        </p:nvCxnSpPr>
        <p:spPr>
          <a:xfrm>
            <a:off x="4104329" y="4449182"/>
            <a:ext cx="1500971" cy="760230"/>
          </a:xfrm>
          <a:prstGeom prst="bentConnector3">
            <a:avLst>
              <a:gd name="adj1" fmla="val 19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E5BF7E71-EBF2-4B5B-9D02-9D33E11E58B0}"/>
              </a:ext>
            </a:extLst>
          </p:cNvPr>
          <p:cNvCxnSpPr/>
          <p:nvPr/>
        </p:nvCxnSpPr>
        <p:spPr>
          <a:xfrm>
            <a:off x="5022281" y="4449182"/>
            <a:ext cx="583019" cy="3668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226C1-8B33-4BE9-8E57-9139337ED564}"/>
              </a:ext>
            </a:extLst>
          </p:cNvPr>
          <p:cNvSpPr txBox="1"/>
          <p:nvPr/>
        </p:nvSpPr>
        <p:spPr>
          <a:xfrm>
            <a:off x="5605299" y="4523914"/>
            <a:ext cx="299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Serie de talleres para entender el área de negocio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D32C65-4E00-47E3-A258-FE5845A375C9}"/>
              </a:ext>
            </a:extLst>
          </p:cNvPr>
          <p:cNvSpPr txBox="1"/>
          <p:nvPr/>
        </p:nvSpPr>
        <p:spPr>
          <a:xfrm>
            <a:off x="5601747" y="5047134"/>
            <a:ext cx="372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¿DSDM es apropiado para el proyecto?</a:t>
            </a:r>
          </a:p>
        </p:txBody>
      </p:sp>
      <p:pic>
        <p:nvPicPr>
          <p:cNvPr id="8198" name="Picture 6" descr="Resultado de imagen para du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28" y="3945361"/>
            <a:ext cx="2216630" cy="22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0" y="2284627"/>
            <a:ext cx="3905192" cy="16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n para full tim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" y="2046576"/>
            <a:ext cx="1629311" cy="162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9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princip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9" y="2526168"/>
            <a:ext cx="5858103" cy="21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4D74CE9-7C60-437E-B47D-F994C7EBB3F2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Método de Desarrollo de Sistema Dinámico (DSDM)</a:t>
            </a:r>
          </a:p>
        </p:txBody>
      </p:sp>
      <p:pic>
        <p:nvPicPr>
          <p:cNvPr id="9220" name="Picture 4" descr="Resultado de imagen para metodologia tradici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/>
          <a:stretch/>
        </p:blipFill>
        <p:spPr bwMode="auto">
          <a:xfrm>
            <a:off x="8483175" y="2265689"/>
            <a:ext cx="3171183" cy="211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para cali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96" y="4385143"/>
            <a:ext cx="3651343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858016" y="5181424"/>
            <a:ext cx="155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calidad</a:t>
            </a: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3832964" y="5643089"/>
            <a:ext cx="1578280" cy="143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13FB9-7A92-4BA7-BBF8-A41FF27E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475" y="2489544"/>
            <a:ext cx="2313585" cy="83547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b="1" dirty="0">
                <a:solidFill>
                  <a:schemeClr val="tx1"/>
                </a:solidFill>
              </a:rPr>
              <a:t>Tiene principios </a:t>
            </a:r>
            <a:r>
              <a:rPr lang="es-AR" sz="2000" b="1" dirty="0" smtClean="0">
                <a:solidFill>
                  <a:schemeClr val="tx1"/>
                </a:solidFill>
              </a:rPr>
              <a:t>subyacentes</a:t>
            </a:r>
            <a:endParaRPr lang="es-AR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419" sz="1600" dirty="0">
              <a:solidFill>
                <a:srgbClr val="002060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endParaRPr lang="es-419" sz="1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AR" sz="1400" dirty="0">
              <a:solidFill>
                <a:srgbClr val="002060"/>
              </a:solidFill>
            </a:endParaRPr>
          </a:p>
          <a:p>
            <a:endParaRPr lang="es-419" sz="1400" dirty="0">
              <a:solidFill>
                <a:srgbClr val="002060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FF13FB9-7A92-4BA7-BBF8-A41FF27E3302}"/>
              </a:ext>
            </a:extLst>
          </p:cNvPr>
          <p:cNvSpPr txBox="1">
            <a:spLocks/>
          </p:cNvSpPr>
          <p:nvPr/>
        </p:nvSpPr>
        <p:spPr>
          <a:xfrm>
            <a:off x="4385679" y="3325015"/>
            <a:ext cx="1346906" cy="7139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s-419" sz="1600" dirty="0" smtClean="0">
              <a:solidFill>
                <a:srgbClr val="002060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endParaRPr lang="es-419" sz="1600" dirty="0" smtClean="0">
              <a:solidFill>
                <a:srgbClr val="002060"/>
              </a:solidFill>
            </a:endParaRPr>
          </a:p>
          <a:p>
            <a:pPr marL="0" indent="0">
              <a:buFont typeface="Wingdings 3" charset="2"/>
              <a:buNone/>
            </a:pPr>
            <a:endParaRPr lang="es-AR" sz="1400" dirty="0" smtClean="0">
              <a:solidFill>
                <a:srgbClr val="002060"/>
              </a:solidFill>
            </a:endParaRPr>
          </a:p>
          <a:p>
            <a:endParaRPr lang="es-419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9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741E-E77F-4D7C-AF91-CA9E364B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Manifiesto para el Desarrollo de Software Ágil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9AC710-CBE4-4272-A6D3-929FF84B3710}"/>
              </a:ext>
            </a:extLst>
          </p:cNvPr>
          <p:cNvSpPr txBox="1"/>
          <p:nvPr/>
        </p:nvSpPr>
        <p:spPr>
          <a:xfrm>
            <a:off x="4146697" y="1680632"/>
            <a:ext cx="30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Snowbird, Utah - 2001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BDFE8EB5-FAFE-4504-BF15-E070D287C5F5}"/>
              </a:ext>
            </a:extLst>
          </p:cNvPr>
          <p:cNvSpPr/>
          <p:nvPr/>
        </p:nvSpPr>
        <p:spPr>
          <a:xfrm>
            <a:off x="2531562" y="2926317"/>
            <a:ext cx="372139" cy="19244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DE8303-6265-45E3-937B-A259EB3A177B}"/>
              </a:ext>
            </a:extLst>
          </p:cNvPr>
          <p:cNvSpPr txBox="1"/>
          <p:nvPr/>
        </p:nvSpPr>
        <p:spPr>
          <a:xfrm>
            <a:off x="2903700" y="3375953"/>
            <a:ext cx="1286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Ideas similares sobre desarrollo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8613E74-BD2F-47F2-90E3-E829C3388525}"/>
              </a:ext>
            </a:extLst>
          </p:cNvPr>
          <p:cNvCxnSpPr>
            <a:stCxn id="9" idx="2"/>
          </p:cNvCxnSpPr>
          <p:nvPr/>
        </p:nvCxnSpPr>
        <p:spPr>
          <a:xfrm>
            <a:off x="3546970" y="4453171"/>
            <a:ext cx="0" cy="39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16D306-9F88-4F78-99F3-7325655FD0BF}"/>
              </a:ext>
            </a:extLst>
          </p:cNvPr>
          <p:cNvSpPr txBox="1"/>
          <p:nvPr/>
        </p:nvSpPr>
        <p:spPr>
          <a:xfrm>
            <a:off x="2903700" y="4967769"/>
            <a:ext cx="128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Comunidad OO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472BBB-3100-43D3-A5A9-5FAC00A87283}"/>
              </a:ext>
            </a:extLst>
          </p:cNvPr>
          <p:cNvSpPr txBox="1"/>
          <p:nvPr/>
        </p:nvSpPr>
        <p:spPr>
          <a:xfrm>
            <a:off x="5261606" y="2816369"/>
            <a:ext cx="207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Trabajo colaborativo</a:t>
            </a:r>
          </a:p>
        </p:txBody>
      </p:sp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13197" r="13710" b="19279"/>
          <a:stretch/>
        </p:blipFill>
        <p:spPr bwMode="auto">
          <a:xfrm>
            <a:off x="8825352" y="2410045"/>
            <a:ext cx="2785032" cy="15866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n para alianza ag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6891" r="15041" b="37475"/>
          <a:stretch/>
        </p:blipFill>
        <p:spPr bwMode="auto">
          <a:xfrm>
            <a:off x="9422424" y="4193545"/>
            <a:ext cx="1930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22" y="3582773"/>
            <a:ext cx="3382507" cy="21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44510"/>
          <a:stretch/>
        </p:blipFill>
        <p:spPr bwMode="auto">
          <a:xfrm>
            <a:off x="334915" y="2410045"/>
            <a:ext cx="2196646" cy="327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75400" y="4617010"/>
            <a:ext cx="734881" cy="35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4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n relacionada">
            <a:extLst>
              <a:ext uri="{FF2B5EF4-FFF2-40B4-BE49-F238E27FC236}">
                <a16:creationId xmlns:a16="http://schemas.microsoft.com/office/drawing/2014/main" id="{D096B80D-9348-4311-949C-CA5F9CA0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89" y="2424443"/>
            <a:ext cx="404261" cy="4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29489794-EB06-4BBE-85DF-D5FCB18D9AC9}"/>
              </a:ext>
            </a:extLst>
          </p:cNvPr>
          <p:cNvSpPr/>
          <p:nvPr/>
        </p:nvSpPr>
        <p:spPr>
          <a:xfrm>
            <a:off x="807879" y="2202930"/>
            <a:ext cx="1860697" cy="1202956"/>
          </a:xfrm>
          <a:prstGeom prst="mathMultiply">
            <a:avLst>
              <a:gd name="adj1" fmla="val 672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B605E-9CA4-4828-BC5E-BAC1CB83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¿El RUP es ágil?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F9F156-CB47-4E10-80CD-09BD24E8D0F9}"/>
              </a:ext>
            </a:extLst>
          </p:cNvPr>
          <p:cNvSpPr txBox="1"/>
          <p:nvPr/>
        </p:nvSpPr>
        <p:spPr>
          <a:xfrm>
            <a:off x="4082901" y="1495966"/>
            <a:ext cx="451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Philippe Kruchten, Ivar Jacobson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60D70D-D40F-479A-A709-14BF09EB53D3}"/>
              </a:ext>
            </a:extLst>
          </p:cNvPr>
          <p:cNvSpPr txBox="1"/>
          <p:nvPr/>
        </p:nvSpPr>
        <p:spPr>
          <a:xfrm>
            <a:off x="2907808" y="2562943"/>
            <a:ext cx="140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/>
              <a:t>RUP</a:t>
            </a:r>
            <a:endParaRPr lang="es-419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6A1991-2A05-4AAC-AA50-028FDAF0B2D5}"/>
              </a:ext>
            </a:extLst>
          </p:cNvPr>
          <p:cNvSpPr txBox="1"/>
          <p:nvPr/>
        </p:nvSpPr>
        <p:spPr>
          <a:xfrm>
            <a:off x="4082901" y="2609109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Marco de procesos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D06C9F-CE1F-43BF-AC4D-D36606DC1E6A}"/>
              </a:ext>
            </a:extLst>
          </p:cNvPr>
          <p:cNvSpPr txBox="1"/>
          <p:nvPr/>
        </p:nvSpPr>
        <p:spPr>
          <a:xfrm>
            <a:off x="1134049" y="260910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¿Proceso?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F38431-EFC7-4F8B-A8E2-0ADE5C21CED6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 flipV="1">
            <a:off x="2487305" y="2793775"/>
            <a:ext cx="420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FDBCC5-A031-4505-B53D-2AA3BE95A4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41454" y="2793775"/>
            <a:ext cx="441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8B93F78-B2C9-4E61-88C0-BCE475E969AE}"/>
              </a:ext>
            </a:extLst>
          </p:cNvPr>
          <p:cNvCxnSpPr>
            <a:stCxn id="8" idx="2"/>
          </p:cNvCxnSpPr>
          <p:nvPr/>
        </p:nvCxnSpPr>
        <p:spPr>
          <a:xfrm flipH="1">
            <a:off x="5263116" y="2978441"/>
            <a:ext cx="2962" cy="42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3EC0E8-3256-41A5-9679-A57C85ED70CF}"/>
              </a:ext>
            </a:extLst>
          </p:cNvPr>
          <p:cNvSpPr txBox="1"/>
          <p:nvPr/>
        </p:nvSpPr>
        <p:spPr>
          <a:xfrm>
            <a:off x="4453622" y="3429000"/>
            <a:ext cx="164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Gran colección de practicas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3B00B8-BC2B-4587-B660-90AF54548DE8}"/>
              </a:ext>
            </a:extLst>
          </p:cNvPr>
          <p:cNvSpPr txBox="1"/>
          <p:nvPr/>
        </p:nvSpPr>
        <p:spPr>
          <a:xfrm>
            <a:off x="6562653" y="3536721"/>
            <a:ext cx="174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Los equipos elijen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E84E020-4085-46DC-A9CB-FA76E1B42A23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096000" y="3690610"/>
            <a:ext cx="466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AE84841-0059-4850-9122-ABB4685CED7B}"/>
              </a:ext>
            </a:extLst>
          </p:cNvPr>
          <p:cNvCxnSpPr>
            <a:cxnSpLocks/>
          </p:cNvCxnSpPr>
          <p:nvPr/>
        </p:nvCxnSpPr>
        <p:spPr>
          <a:xfrm>
            <a:off x="3306015" y="2978441"/>
            <a:ext cx="0" cy="129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4A391C7-7499-49CF-BE2C-D63E589FF153}"/>
              </a:ext>
            </a:extLst>
          </p:cNvPr>
          <p:cNvSpPr txBox="1"/>
          <p:nvPr/>
        </p:nvSpPr>
        <p:spPr>
          <a:xfrm>
            <a:off x="2135662" y="4334363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Variabilidad infinita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3481CD5-7733-495F-9D3F-C0630AD86D6F}"/>
              </a:ext>
            </a:extLst>
          </p:cNvPr>
          <p:cNvCxnSpPr>
            <a:stCxn id="36" idx="2"/>
          </p:cNvCxnSpPr>
          <p:nvPr/>
        </p:nvCxnSpPr>
        <p:spPr>
          <a:xfrm flipH="1">
            <a:off x="2167045" y="4703695"/>
            <a:ext cx="1138970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B424C10-66CE-4E18-82B0-FC5898044DBD}"/>
              </a:ext>
            </a:extLst>
          </p:cNvPr>
          <p:cNvCxnSpPr>
            <a:stCxn id="36" idx="2"/>
          </p:cNvCxnSpPr>
          <p:nvPr/>
        </p:nvCxnSpPr>
        <p:spPr>
          <a:xfrm>
            <a:off x="3306015" y="4703695"/>
            <a:ext cx="1315632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rir llave 47">
            <a:extLst>
              <a:ext uri="{FF2B5EF4-FFF2-40B4-BE49-F238E27FC236}">
                <a16:creationId xmlns:a16="http://schemas.microsoft.com/office/drawing/2014/main" id="{BEDE1E4D-5DC0-497C-B5DD-4C0CB2904AA9}"/>
              </a:ext>
            </a:extLst>
          </p:cNvPr>
          <p:cNvSpPr/>
          <p:nvPr/>
        </p:nvSpPr>
        <p:spPr>
          <a:xfrm>
            <a:off x="5398115" y="4794124"/>
            <a:ext cx="148722" cy="1754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E7BF4B6-EAF2-41AC-88E6-CB4CAC638F03}"/>
              </a:ext>
            </a:extLst>
          </p:cNvPr>
          <p:cNvSpPr txBox="1"/>
          <p:nvPr/>
        </p:nvSpPr>
        <p:spPr>
          <a:xfrm>
            <a:off x="5633737" y="4810538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Craig Larman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7D4F79E-DEC5-4C2A-B737-6BCD18D64F22}"/>
              </a:ext>
            </a:extLst>
          </p:cNvPr>
          <p:cNvSpPr txBox="1"/>
          <p:nvPr/>
        </p:nvSpPr>
        <p:spPr>
          <a:xfrm>
            <a:off x="5633736" y="5960813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Robert Martin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EA0222-78DD-4B43-B30B-F41394F9A82C}"/>
              </a:ext>
            </a:extLst>
          </p:cNvPr>
          <p:cNvCxnSpPr>
            <a:stCxn id="49" idx="3"/>
          </p:cNvCxnSpPr>
          <p:nvPr/>
        </p:nvCxnSpPr>
        <p:spPr>
          <a:xfrm flipV="1">
            <a:off x="7171158" y="4962140"/>
            <a:ext cx="28768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3CBE416-298A-4AD0-B660-808C3981AD5C}"/>
              </a:ext>
            </a:extLst>
          </p:cNvPr>
          <p:cNvCxnSpPr>
            <a:stCxn id="51" idx="3"/>
          </p:cNvCxnSpPr>
          <p:nvPr/>
        </p:nvCxnSpPr>
        <p:spPr>
          <a:xfrm flipV="1">
            <a:off x="7171157" y="6113959"/>
            <a:ext cx="262070" cy="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/>
          <p:cNvGrpSpPr/>
          <p:nvPr/>
        </p:nvGrpSpPr>
        <p:grpSpPr>
          <a:xfrm>
            <a:off x="7489378" y="5723295"/>
            <a:ext cx="1219200" cy="793199"/>
            <a:chOff x="9817846" y="5522685"/>
            <a:chExt cx="1219200" cy="793199"/>
          </a:xfrm>
        </p:grpSpPr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9042C52-228E-4FBD-8C8D-62C346B89640}"/>
                </a:ext>
              </a:extLst>
            </p:cNvPr>
            <p:cNvSpPr txBox="1"/>
            <p:nvPr/>
          </p:nvSpPr>
          <p:spPr>
            <a:xfrm>
              <a:off x="9817846" y="572501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b="1" dirty="0">
                  <a:solidFill>
                    <a:schemeClr val="accent1"/>
                  </a:solidFill>
                </a:rPr>
                <a:t>dX  XP</a:t>
              </a:r>
            </a:p>
          </p:txBody>
        </p:sp>
        <p:sp>
          <p:nvSpPr>
            <p:cNvPr id="64" name="Flecha: curvada hacia abajo 63">
              <a:extLst>
                <a:ext uri="{FF2B5EF4-FFF2-40B4-BE49-F238E27FC236}">
                  <a16:creationId xmlns:a16="http://schemas.microsoft.com/office/drawing/2014/main" id="{0EFAC487-131F-4BBA-A979-ED8499B2FB46}"/>
                </a:ext>
              </a:extLst>
            </p:cNvPr>
            <p:cNvSpPr/>
            <p:nvPr/>
          </p:nvSpPr>
          <p:spPr>
            <a:xfrm>
              <a:off x="10068217" y="5522685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  <p:sp>
          <p:nvSpPr>
            <p:cNvPr id="65" name="Flecha: curvada hacia abajo 64">
              <a:extLst>
                <a:ext uri="{FF2B5EF4-FFF2-40B4-BE49-F238E27FC236}">
                  <a16:creationId xmlns:a16="http://schemas.microsoft.com/office/drawing/2014/main" id="{4C747BDD-4F90-4846-B10D-E641057E532A}"/>
                </a:ext>
              </a:extLst>
            </p:cNvPr>
            <p:cNvSpPr/>
            <p:nvPr/>
          </p:nvSpPr>
          <p:spPr>
            <a:xfrm rot="10800000">
              <a:off x="10068217" y="6113553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35" y="4248643"/>
            <a:ext cx="2095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9" b="23045"/>
          <a:stretch/>
        </p:blipFill>
        <p:spPr bwMode="auto">
          <a:xfrm>
            <a:off x="1292822" y="5373434"/>
            <a:ext cx="1190733" cy="11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8" r="3489" b="23520"/>
          <a:stretch/>
        </p:blipFill>
        <p:spPr bwMode="auto">
          <a:xfrm>
            <a:off x="3945690" y="5288538"/>
            <a:ext cx="1259531" cy="12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6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2AB67-150A-4A2B-87D1-E42B2D69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06410B-5251-4A57-AE7C-53BCB3D5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004" y="3867890"/>
            <a:ext cx="2961935" cy="4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 smtClean="0"/>
              <a:t>Codificar y corregir</a:t>
            </a:r>
          </a:p>
          <a:p>
            <a:endParaRPr lang="es-419" dirty="0"/>
          </a:p>
          <a:p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D85A36-E6D9-44E6-9253-F01AE5A73519}"/>
              </a:ext>
            </a:extLst>
          </p:cNvPr>
          <p:cNvSpPr txBox="1"/>
          <p:nvPr/>
        </p:nvSpPr>
        <p:spPr>
          <a:xfrm>
            <a:off x="6925082" y="470125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Aplicar mas disciplina que caos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6D8E83F-55C2-49D7-A608-5B3925E4ED7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140933" y="4308953"/>
            <a:ext cx="3349" cy="39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7939256-BF93-446C-8162-36B4A6C258F1}"/>
              </a:ext>
            </a:extLst>
          </p:cNvPr>
          <p:cNvCxnSpPr>
            <a:stCxn id="9" idx="3"/>
          </p:cNvCxnSpPr>
          <p:nvPr/>
        </p:nvCxnSpPr>
        <p:spPr>
          <a:xfrm flipV="1">
            <a:off x="9363482" y="4614170"/>
            <a:ext cx="337457" cy="37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BF4F059-1BE2-473E-8887-00829933F52D}"/>
              </a:ext>
            </a:extLst>
          </p:cNvPr>
          <p:cNvCxnSpPr>
            <a:stCxn id="9" idx="3"/>
          </p:cNvCxnSpPr>
          <p:nvPr/>
        </p:nvCxnSpPr>
        <p:spPr>
          <a:xfrm>
            <a:off x="9363482" y="4993643"/>
            <a:ext cx="370114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9036C689-C591-496C-A506-7DA7648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416" y="5259347"/>
            <a:ext cx="457197" cy="343261"/>
          </a:xfrm>
          <a:prstGeom prst="rect">
            <a:avLst/>
          </a:prstGeom>
        </p:spPr>
      </p:pic>
      <p:pic>
        <p:nvPicPr>
          <p:cNvPr id="1026" name="Picture 2" descr="Resultado de imagen para emoticones">
            <a:extLst>
              <a:ext uri="{FF2B5EF4-FFF2-40B4-BE49-F238E27FC236}">
                <a16:creationId xmlns:a16="http://schemas.microsoft.com/office/drawing/2014/main" id="{25D6008C-C701-4EB3-B369-1F32F7939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6" b="67649"/>
          <a:stretch/>
        </p:blipFill>
        <p:spPr bwMode="auto">
          <a:xfrm>
            <a:off x="10972455" y="4460281"/>
            <a:ext cx="349377" cy="35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D10EB14-AACE-4A7D-8F6B-A68CB0734A50}"/>
              </a:ext>
            </a:extLst>
          </p:cNvPr>
          <p:cNvSpPr/>
          <p:nvPr/>
        </p:nvSpPr>
        <p:spPr>
          <a:xfrm>
            <a:off x="11646798" y="5537429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E7D766-5DF6-4FFF-9E24-4A7E28AA899C}"/>
              </a:ext>
            </a:extLst>
          </p:cNvPr>
          <p:cNvSpPr txBox="1"/>
          <p:nvPr/>
        </p:nvSpPr>
        <p:spPr>
          <a:xfrm>
            <a:off x="9729952" y="4460281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ágil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4D0D3D4-EF5F-459D-8212-C38EA448871D}"/>
              </a:ext>
            </a:extLst>
          </p:cNvPr>
          <p:cNvSpPr txBox="1"/>
          <p:nvPr/>
        </p:nvSpPr>
        <p:spPr>
          <a:xfrm>
            <a:off x="9729951" y="5222278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pesado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59A18E4-3B0E-4426-917B-6A9729BBE0D6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pic>
        <p:nvPicPr>
          <p:cNvPr id="23" name="Picture 6" descr="Resultado de imagen para du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33" y="1255839"/>
            <a:ext cx="2216630" cy="22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" y="2286111"/>
            <a:ext cx="5882229" cy="21992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58F52A-BC01-4890-BC2C-08154F1AB245}"/>
              </a:ext>
            </a:extLst>
          </p:cNvPr>
          <p:cNvSpPr txBox="1"/>
          <p:nvPr/>
        </p:nvSpPr>
        <p:spPr>
          <a:xfrm>
            <a:off x="3155379" y="2726602"/>
            <a:ext cx="1065506" cy="553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419" sz="900" dirty="0" smtClean="0"/>
              <a:t>No </a:t>
            </a:r>
            <a:r>
              <a:rPr lang="es-419" sz="900" dirty="0"/>
              <a:t>es para </a:t>
            </a:r>
            <a:endParaRPr lang="es-419" sz="900" dirty="0" smtClean="0"/>
          </a:p>
          <a:p>
            <a:r>
              <a:rPr lang="es-419" sz="900" dirty="0" smtClean="0"/>
              <a:t>todos</a:t>
            </a:r>
            <a:endParaRPr lang="es-419" sz="900" dirty="0"/>
          </a:p>
          <a:p>
            <a:r>
              <a:rPr lang="es-419" sz="900" dirty="0" smtClean="0"/>
              <a:t>Extensamente </a:t>
            </a:r>
            <a:r>
              <a:rPr lang="es-419" sz="900" dirty="0"/>
              <a:t>aplicables</a:t>
            </a:r>
          </a:p>
        </p:txBody>
      </p:sp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1" y="4912377"/>
            <a:ext cx="3389109" cy="16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86745" y="5745374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“Ágil es para equipos pequeños”  </a:t>
            </a:r>
          </a:p>
        </p:txBody>
      </p:sp>
    </p:spTree>
    <p:extLst>
      <p:ext uri="{BB962C8B-B14F-4D97-AF65-F5344CB8AC3E}">
        <p14:creationId xmlns:p14="http://schemas.microsoft.com/office/powerpoint/2010/main" val="204012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93A9404-C39F-4C86-801A-3008A714F7FA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7C8C9A5-0BA9-4DF7-83F2-DE184761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911807" cy="1728418"/>
          </a:xfrm>
        </p:spPr>
        <p:txBody>
          <a:bodyPr/>
          <a:lstStyle/>
          <a:p>
            <a:pPr marL="0" indent="0">
              <a:buNone/>
            </a:pPr>
            <a:r>
              <a:rPr lang="es-419" dirty="0"/>
              <a:t>Encontrar el proyecto adecuado</a:t>
            </a:r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Clientes que quieran trabajar de manera colaborativa</a:t>
            </a:r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D8D16CC-1BEB-4B31-A874-1406273C7975}"/>
              </a:ext>
            </a:extLst>
          </p:cNvPr>
          <p:cNvCxnSpPr/>
          <p:nvPr/>
        </p:nvCxnSpPr>
        <p:spPr>
          <a:xfrm>
            <a:off x="2982686" y="2917371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1A66E838-31DF-4DE6-B80B-4B1C488C9533}"/>
              </a:ext>
            </a:extLst>
          </p:cNvPr>
          <p:cNvCxnSpPr/>
          <p:nvPr/>
        </p:nvCxnSpPr>
        <p:spPr>
          <a:xfrm>
            <a:off x="4125686" y="2917371"/>
            <a:ext cx="1698171" cy="3265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4296DD-8EB2-4723-9390-EC2C31C53EE0}"/>
              </a:ext>
            </a:extLst>
          </p:cNvPr>
          <p:cNvSpPr txBox="1"/>
          <p:nvPr/>
        </p:nvSpPr>
        <p:spPr>
          <a:xfrm>
            <a:off x="5823857" y="3091543"/>
            <a:ext cx="379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El equipo quiere usar ágil </a:t>
            </a:r>
          </a:p>
        </p:txBody>
      </p:sp>
      <p:pic>
        <p:nvPicPr>
          <p:cNvPr id="13318" name="Picture 6" descr="Resultado de imagen para confian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68" y="4744110"/>
            <a:ext cx="2937032" cy="20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sultado de imagen para experi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92" y="4441759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esultado de imagen para experienc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05" y="6113233"/>
            <a:ext cx="2710662" cy="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96" y="339932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5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28719-2814-48ED-97A7-A743200F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dificultad de medir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4D6359-A471-4F91-BAFB-B29EA76CFE34}"/>
              </a:ext>
            </a:extLst>
          </p:cNvPr>
          <p:cNvSpPr txBox="1"/>
          <p:nvPr/>
        </p:nvSpPr>
        <p:spPr>
          <a:xfrm>
            <a:off x="1054792" y="3228384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Procesos donde:</a:t>
            </a:r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84BBE0-1CA1-47CB-AFA5-56021EC8F6CB}"/>
              </a:ext>
            </a:extLst>
          </p:cNvPr>
          <p:cNvSpPr txBox="1"/>
          <p:nvPr/>
        </p:nvSpPr>
        <p:spPr>
          <a:xfrm>
            <a:off x="1127301" y="5503281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Rendimiento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A668E57-A669-4D59-9B89-3DAD7BCD1E27}"/>
              </a:ext>
            </a:extLst>
          </p:cNvPr>
          <p:cNvCxnSpPr/>
          <p:nvPr/>
        </p:nvCxnSpPr>
        <p:spPr>
          <a:xfrm flipV="1">
            <a:off x="2732228" y="5655830"/>
            <a:ext cx="12060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7600FCA-750F-45D6-BF19-D4A9C215D68F}"/>
              </a:ext>
            </a:extLst>
          </p:cNvPr>
          <p:cNvSpPr txBox="1"/>
          <p:nvPr/>
        </p:nvSpPr>
        <p:spPr>
          <a:xfrm>
            <a:off x="6597188" y="5257060"/>
            <a:ext cx="5709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200" dirty="0" smtClean="0"/>
              <a:t>vs</a:t>
            </a:r>
            <a:endParaRPr lang="es-419" sz="3200" dirty="0"/>
          </a:p>
          <a:p>
            <a:pPr algn="ctr"/>
            <a:endParaRPr lang="es-419" dirty="0"/>
          </a:p>
        </p:txBody>
      </p:sp>
      <p:pic>
        <p:nvPicPr>
          <p:cNvPr id="17410" name="Picture 2" descr="Resultado de imagen para metric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9" r="51766" b="27982"/>
          <a:stretch/>
        </p:blipFill>
        <p:spPr bwMode="auto">
          <a:xfrm>
            <a:off x="4008795" y="4812855"/>
            <a:ext cx="2275927" cy="20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n para delegaciÃ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56" y="4607782"/>
            <a:ext cx="3141693" cy="20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n para l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69" y="2386934"/>
            <a:ext cx="4573424" cy="22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6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550C403-3325-4672-BFD9-83FFA15345E4}"/>
              </a:ext>
            </a:extLst>
          </p:cNvPr>
          <p:cNvSpPr txBox="1">
            <a:spLocks/>
          </p:cNvSpPr>
          <p:nvPr/>
        </p:nvSpPr>
        <p:spPr>
          <a:xfrm>
            <a:off x="1154954" y="2609632"/>
            <a:ext cx="3126860" cy="439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8000" dirty="0" smtClean="0"/>
              <a:t>proceso adaptable</a:t>
            </a:r>
            <a:endParaRPr lang="es-419" sz="7200" dirty="0"/>
          </a:p>
          <a:p>
            <a:pPr marL="457200" lvl="1" indent="0">
              <a:buNone/>
            </a:pPr>
            <a:endParaRPr lang="es-419" sz="1200" dirty="0" smtClean="0"/>
          </a:p>
          <a:p>
            <a:pPr marL="457200" lvl="1" indent="0">
              <a:buNone/>
            </a:pPr>
            <a:endParaRPr lang="es-419" sz="1200" dirty="0"/>
          </a:p>
          <a:p>
            <a:pPr marL="457200" lvl="1" indent="0">
              <a:buNone/>
            </a:pPr>
            <a:endParaRPr lang="es-419" sz="1200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 </a:t>
            </a:r>
          </a:p>
          <a:p>
            <a:endParaRPr lang="es-419" sz="16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2B407E-60D7-4150-897A-1346C40C4728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92904D-5780-4885-BD0C-4E2829AC6A26}"/>
              </a:ext>
            </a:extLst>
          </p:cNvPr>
          <p:cNvSpPr txBox="1"/>
          <p:nvPr/>
        </p:nvSpPr>
        <p:spPr>
          <a:xfrm>
            <a:off x="806322" y="5751012"/>
            <a:ext cx="950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¿Dónde no deberías usar un método ágil?</a:t>
            </a:r>
            <a:endParaRPr lang="es-419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s-419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									Las </a:t>
            </a:r>
            <a:r>
              <a:rPr lang="es-4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personas ≠ Colaboración intensa</a:t>
            </a:r>
          </a:p>
        </p:txBody>
      </p:sp>
      <p:pic>
        <p:nvPicPr>
          <p:cNvPr id="14338" name="Picture 2" descr="Resultado de imagen para muchas perso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23" y="3019500"/>
            <a:ext cx="2028090" cy="20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200756" y="243684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Proceso predictivo</a:t>
            </a:r>
            <a:endParaRPr lang="en-US" dirty="0"/>
          </a:p>
        </p:txBody>
      </p:sp>
      <p:pic>
        <p:nvPicPr>
          <p:cNvPr id="14342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3195010"/>
            <a:ext cx="1641964" cy="12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1" y="3080504"/>
            <a:ext cx="2506385" cy="1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40" y="301950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3" y="3479097"/>
            <a:ext cx="1427040" cy="18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4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78F16-4288-4C9E-9267-CF37D9AB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papel del liderazgo de negocio</a:t>
            </a:r>
          </a:p>
        </p:txBody>
      </p:sp>
      <p:pic>
        <p:nvPicPr>
          <p:cNvPr id="18434" name="Picture 2" descr="Resultado de imagen para clien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8" t="4084" r="11108" b="3358"/>
          <a:stretch/>
        </p:blipFill>
        <p:spPr bwMode="auto">
          <a:xfrm>
            <a:off x="3992592" y="2707837"/>
            <a:ext cx="4338817" cy="36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BF58F-2BBF-40DC-B1C9-FD973A23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61EB9A-2235-4C07-B612-70DC09F9F470}"/>
              </a:ext>
            </a:extLst>
          </p:cNvPr>
          <p:cNvSpPr txBox="1"/>
          <p:nvPr/>
        </p:nvSpPr>
        <p:spPr>
          <a:xfrm>
            <a:off x="9510690" y="2536890"/>
            <a:ext cx="259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Adaptabilidad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469217-CC1F-4FAD-AADD-00CD2F1DC030}"/>
              </a:ext>
            </a:extLst>
          </p:cNvPr>
          <p:cNvSpPr txBox="1"/>
          <p:nvPr/>
        </p:nvSpPr>
        <p:spPr>
          <a:xfrm>
            <a:off x="5535660" y="3442284"/>
            <a:ext cx="39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AR" dirty="0" smtClean="0"/>
              <a:t> </a:t>
            </a:r>
            <a:r>
              <a:rPr lang="es-AR" dirty="0"/>
              <a:t>¿Qué es lo que nos confunde?</a:t>
            </a:r>
            <a:endParaRPr lang="es-419" dirty="0"/>
          </a:p>
        </p:txBody>
      </p:sp>
      <p:pic>
        <p:nvPicPr>
          <p:cNvPr id="1945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3" y="2597146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para nueva i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219" y="2966037"/>
            <a:ext cx="1862307" cy="30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Resultado de imagen para pens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3" b="18148"/>
          <a:stretch/>
        </p:blipFill>
        <p:spPr bwMode="auto">
          <a:xfrm>
            <a:off x="5020528" y="3997799"/>
            <a:ext cx="1927122" cy="22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924226" y="3997799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/>
              <a:t>¿Qué hicimos bien?</a:t>
            </a:r>
            <a:endParaRPr lang="es-419" dirty="0"/>
          </a:p>
        </p:txBody>
      </p:sp>
      <p:sp>
        <p:nvSpPr>
          <p:cNvPr id="7" name="Rectángulo 6"/>
          <p:cNvSpPr/>
          <p:nvPr/>
        </p:nvSpPr>
        <p:spPr>
          <a:xfrm>
            <a:off x="2261903" y="5355404"/>
            <a:ext cx="301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 smtClean="0"/>
              <a:t>¿</a:t>
            </a:r>
            <a:r>
              <a:rPr lang="es-AR" dirty="0"/>
              <a:t>Qué hemos aprendido?</a:t>
            </a:r>
            <a:endParaRPr lang="es-419" dirty="0"/>
          </a:p>
        </p:txBody>
      </p:sp>
      <p:sp>
        <p:nvSpPr>
          <p:cNvPr id="8" name="Rectángulo 7"/>
          <p:cNvSpPr/>
          <p:nvPr/>
        </p:nvSpPr>
        <p:spPr>
          <a:xfrm>
            <a:off x="6807629" y="4536851"/>
            <a:ext cx="351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 smtClean="0"/>
              <a:t>¿</a:t>
            </a:r>
            <a:r>
              <a:rPr lang="es-AR" dirty="0"/>
              <a:t>Qué podemos hacer mejor?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7451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D85A5-535D-4122-8DEF-875D0DF1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9C61A4-466B-4EE9-BF58-15A2065A0AD3}"/>
              </a:ext>
            </a:extLst>
          </p:cNvPr>
          <p:cNvSpPr txBox="1"/>
          <p:nvPr/>
        </p:nvSpPr>
        <p:spPr>
          <a:xfrm>
            <a:off x="1962754" y="3730295"/>
            <a:ext cx="22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Autoadaptibilidad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976065-E179-4791-9E1A-1B1B2301DD5D}"/>
              </a:ext>
            </a:extLst>
          </p:cNvPr>
          <p:cNvSpPr/>
          <p:nvPr/>
        </p:nvSpPr>
        <p:spPr>
          <a:xfrm>
            <a:off x="1271638" y="5515529"/>
            <a:ext cx="1658678" cy="515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69AB57-3162-4006-B946-FD2AA0D70979}"/>
              </a:ext>
            </a:extLst>
          </p:cNvPr>
          <p:cNvSpPr/>
          <p:nvPr/>
        </p:nvSpPr>
        <p:spPr>
          <a:xfrm>
            <a:off x="3387517" y="5515530"/>
            <a:ext cx="1658678" cy="515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organización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EC4A6A-16DD-4CAA-B006-3FAF6512DBA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100977" y="4099627"/>
            <a:ext cx="988828" cy="14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6302519-32BD-4BD5-AB48-6704B31DF6EC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089805" y="4099627"/>
            <a:ext cx="1127051" cy="141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EC10C7-A264-413B-B296-95B367F5C86E}"/>
              </a:ext>
            </a:extLst>
          </p:cNvPr>
          <p:cNvCxnSpPr>
            <a:stCxn id="4" idx="3"/>
          </p:cNvCxnSpPr>
          <p:nvPr/>
        </p:nvCxnSpPr>
        <p:spPr>
          <a:xfrm>
            <a:off x="4216856" y="3914961"/>
            <a:ext cx="1190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rir llave 22">
            <a:extLst>
              <a:ext uri="{FF2B5EF4-FFF2-40B4-BE49-F238E27FC236}">
                <a16:creationId xmlns:a16="http://schemas.microsoft.com/office/drawing/2014/main" id="{91A890BD-76C7-46CC-B1DF-C8AC7C4FC33F}"/>
              </a:ext>
            </a:extLst>
          </p:cNvPr>
          <p:cNvSpPr/>
          <p:nvPr/>
        </p:nvSpPr>
        <p:spPr>
          <a:xfrm>
            <a:off x="5439602" y="2478166"/>
            <a:ext cx="174023" cy="2870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638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71" y="4344273"/>
            <a:ext cx="1313050" cy="10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5687513"/>
            <a:ext cx="1068855" cy="87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9" y="5513512"/>
            <a:ext cx="1203673" cy="9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n para desacuerdo en equ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2334161"/>
            <a:ext cx="2607905" cy="16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168" y="4347941"/>
            <a:ext cx="1421765" cy="14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50" y="2282064"/>
            <a:ext cx="1267331" cy="12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1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54B04-8D47-48C9-8436-EB94F456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XP (Programación Extrema)</a:t>
            </a:r>
            <a:endParaRPr lang="es-419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81BDEE-A337-4FED-9E62-A11A0D3C264D}"/>
              </a:ext>
            </a:extLst>
          </p:cNvPr>
          <p:cNvSpPr txBox="1"/>
          <p:nvPr/>
        </p:nvSpPr>
        <p:spPr>
          <a:xfrm>
            <a:off x="5567783" y="1526743"/>
            <a:ext cx="29701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Kent Beck y Ward Cunningham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ADC65-94B4-45AF-9489-EFEFF1C248DA}"/>
              </a:ext>
            </a:extLst>
          </p:cNvPr>
          <p:cNvSpPr txBox="1"/>
          <p:nvPr/>
        </p:nvSpPr>
        <p:spPr>
          <a:xfrm>
            <a:off x="441282" y="3725737"/>
            <a:ext cx="119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XP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C7F4D2BB-F495-4364-B488-FDE4FA554A76}"/>
              </a:ext>
            </a:extLst>
          </p:cNvPr>
          <p:cNvSpPr/>
          <p:nvPr/>
        </p:nvSpPr>
        <p:spPr>
          <a:xfrm>
            <a:off x="1471808" y="2715208"/>
            <a:ext cx="239486" cy="28520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2B5B14-1A3D-4A71-B322-1F2611A725D5}"/>
              </a:ext>
            </a:extLst>
          </p:cNvPr>
          <p:cNvSpPr txBox="1"/>
          <p:nvPr/>
        </p:nvSpPr>
        <p:spPr>
          <a:xfrm>
            <a:off x="1914212" y="3013110"/>
            <a:ext cx="2612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Valores 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14 principios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24 practicas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EB0BAB-7F4B-4813-B535-82794C874120}"/>
              </a:ext>
            </a:extLst>
          </p:cNvPr>
          <p:cNvSpPr txBox="1"/>
          <p:nvPr/>
        </p:nvSpPr>
        <p:spPr>
          <a:xfrm>
            <a:off x="3398325" y="2930779"/>
            <a:ext cx="2002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s-419" sz="1400" dirty="0"/>
              <a:t>Comunicación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Retroalimentación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Simplicidad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Coraje</a:t>
            </a:r>
          </a:p>
          <a:p>
            <a:pPr marL="171450" indent="-171450">
              <a:buFontTx/>
              <a:buChar char="-"/>
            </a:pPr>
            <a:r>
              <a:rPr lang="es-419" sz="1400" dirty="0"/>
              <a:t>Respeto 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611254" y="5032881"/>
            <a:ext cx="3441609" cy="1258443"/>
            <a:chOff x="7355086" y="4099953"/>
            <a:chExt cx="3441609" cy="1258443"/>
          </a:xfrm>
        </p:grpSpPr>
        <p:sp>
          <p:nvSpPr>
            <p:cNvPr id="22" name="Diagrama de flujo: datos almacenados 21">
              <a:extLst>
                <a:ext uri="{FF2B5EF4-FFF2-40B4-BE49-F238E27FC236}">
                  <a16:creationId xmlns:a16="http://schemas.microsoft.com/office/drawing/2014/main" id="{8653A0D5-65C6-478E-B550-B0823BF8BD0C}"/>
                </a:ext>
              </a:extLst>
            </p:cNvPr>
            <p:cNvSpPr/>
            <p:nvPr/>
          </p:nvSpPr>
          <p:spPr>
            <a:xfrm>
              <a:off x="7355086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419" dirty="0"/>
                <a:t>Valores</a:t>
              </a:r>
            </a:p>
          </p:txBody>
        </p:sp>
        <p:sp>
          <p:nvSpPr>
            <p:cNvPr id="23" name="Diagrama de flujo: datos almacenados 22">
              <a:extLst>
                <a:ext uri="{FF2B5EF4-FFF2-40B4-BE49-F238E27FC236}">
                  <a16:creationId xmlns:a16="http://schemas.microsoft.com/office/drawing/2014/main" id="{560B6865-923E-4A75-AB2E-7E77B7B9A447}"/>
                </a:ext>
              </a:extLst>
            </p:cNvPr>
            <p:cNvSpPr/>
            <p:nvPr/>
          </p:nvSpPr>
          <p:spPr>
            <a:xfrm rot="10800000">
              <a:off x="9024398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86B5FE4-BBB5-48A6-8271-C476997541A1}"/>
                </a:ext>
              </a:extLst>
            </p:cNvPr>
            <p:cNvSpPr txBox="1"/>
            <p:nvPr/>
          </p:nvSpPr>
          <p:spPr>
            <a:xfrm>
              <a:off x="9420758" y="4634337"/>
              <a:ext cx="13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>
                  <a:solidFill>
                    <a:schemeClr val="bg1"/>
                  </a:solidFill>
                </a:rPr>
                <a:t>Prácticas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4C692AB-A0C6-442C-87E5-BF4F0120C314}"/>
                </a:ext>
              </a:extLst>
            </p:cNvPr>
            <p:cNvSpPr/>
            <p:nvPr/>
          </p:nvSpPr>
          <p:spPr>
            <a:xfrm>
              <a:off x="8633638" y="4279611"/>
              <a:ext cx="787120" cy="10787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E687D41-0157-4130-AE3D-91726AD099B9}"/>
                </a:ext>
              </a:extLst>
            </p:cNvPr>
            <p:cNvSpPr txBox="1"/>
            <p:nvPr/>
          </p:nvSpPr>
          <p:spPr>
            <a:xfrm rot="18178364">
              <a:off x="8434443" y="4545275"/>
              <a:ext cx="12138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500" dirty="0">
                  <a:solidFill>
                    <a:schemeClr val="bg1"/>
                  </a:solidFill>
                </a:rPr>
                <a:t>Principios</a:t>
              </a:r>
            </a:p>
          </p:txBody>
        </p:sp>
      </p:grpSp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0"/>
          <a:stretch/>
        </p:blipFill>
        <p:spPr bwMode="auto">
          <a:xfrm>
            <a:off x="7265005" y="2825226"/>
            <a:ext cx="4482456" cy="26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brir llave 26">
            <a:extLst>
              <a:ext uri="{FF2B5EF4-FFF2-40B4-BE49-F238E27FC236}">
                <a16:creationId xmlns:a16="http://schemas.microsoft.com/office/drawing/2014/main" id="{C7F4D2BB-F495-4364-B488-FDE4FA554A76}"/>
              </a:ext>
            </a:extLst>
          </p:cNvPr>
          <p:cNvSpPr/>
          <p:nvPr/>
        </p:nvSpPr>
        <p:spPr>
          <a:xfrm>
            <a:off x="3245033" y="2892068"/>
            <a:ext cx="87086" cy="12834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4242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cr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5"/>
          <a:stretch/>
        </p:blipFill>
        <p:spPr bwMode="auto">
          <a:xfrm>
            <a:off x="2275634" y="2314575"/>
            <a:ext cx="7862280" cy="44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BC0862-F3F5-4044-BD40-63AD44A8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SCRUM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3632E1-80A3-4020-B665-0C1D8AC0B485}"/>
              </a:ext>
            </a:extLst>
          </p:cNvPr>
          <p:cNvSpPr txBox="1"/>
          <p:nvPr/>
        </p:nvSpPr>
        <p:spPr>
          <a:xfrm>
            <a:off x="2275633" y="1526743"/>
            <a:ext cx="463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 Schwaber, Jeff Sutherland y Mike Beedle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269230" y="2387595"/>
            <a:ext cx="1771650" cy="412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6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9B59E-FB7E-4C83-AD8D-95E381F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Crystal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233B0B-B4BB-4731-B3D0-FCED06120972}"/>
              </a:ext>
            </a:extLst>
          </p:cNvPr>
          <p:cNvSpPr txBox="1"/>
          <p:nvPr/>
        </p:nvSpPr>
        <p:spPr>
          <a:xfrm>
            <a:off x="2463076" y="1495966"/>
            <a:ext cx="310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</a:rPr>
              <a:t>Alistair Cockburn</a:t>
            </a:r>
            <a:endParaRPr lang="es-419" sz="140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154954" y="2542627"/>
            <a:ext cx="7569409" cy="4093225"/>
            <a:chOff x="582334" y="2682327"/>
            <a:chExt cx="7569409" cy="4093225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66A2A17-8D5E-4E2F-8451-55FAD6B264C7}"/>
                </a:ext>
              </a:extLst>
            </p:cNvPr>
            <p:cNvSpPr txBox="1"/>
            <p:nvPr/>
          </p:nvSpPr>
          <p:spPr>
            <a:xfrm>
              <a:off x="636764" y="268232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La familia de Cristal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7BEF356-6A78-40E5-90B3-037DEA4C24BD}"/>
                </a:ext>
              </a:extLst>
            </p:cNvPr>
            <p:cNvSpPr txBox="1"/>
            <p:nvPr/>
          </p:nvSpPr>
          <p:spPr>
            <a:xfrm>
              <a:off x="582334" y="3831971"/>
              <a:ext cx="2764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Grupo de enfoques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9F37CD9-FF9F-46FC-B83A-AD9E2A4293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flipH="1">
              <a:off x="1964820" y="3051659"/>
              <a:ext cx="1" cy="780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angular 15">
              <a:extLst>
                <a:ext uri="{FF2B5EF4-FFF2-40B4-BE49-F238E27FC236}">
                  <a16:creationId xmlns:a16="http://schemas.microsoft.com/office/drawing/2014/main" id="{79E971F0-8380-49A4-956E-4E9920C8568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2002167" y="4163955"/>
              <a:ext cx="1037824" cy="11125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100E6AD-093E-4D23-BD3A-3CCCBB8E709C}"/>
                </a:ext>
              </a:extLst>
            </p:cNvPr>
            <p:cNvSpPr txBox="1"/>
            <p:nvPr/>
          </p:nvSpPr>
          <p:spPr>
            <a:xfrm>
              <a:off x="3077339" y="5100818"/>
              <a:ext cx="1132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Prioridades </a:t>
              </a: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7C5F39A0-518A-457F-85E5-CFE9ED190433}"/>
                </a:ext>
              </a:extLst>
            </p:cNvPr>
            <p:cNvSpPr/>
            <p:nvPr/>
          </p:nvSpPr>
          <p:spPr>
            <a:xfrm>
              <a:off x="4133138" y="4885374"/>
              <a:ext cx="174171" cy="7386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49D9539-AEC6-4270-8E62-DAB48AA4DA2E}"/>
                </a:ext>
              </a:extLst>
            </p:cNvPr>
            <p:cNvSpPr txBox="1"/>
            <p:nvPr/>
          </p:nvSpPr>
          <p:spPr>
            <a:xfrm>
              <a:off x="4253173" y="4928220"/>
              <a:ext cx="18745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- Habitabilidad</a:t>
              </a:r>
            </a:p>
            <a:p>
              <a:r>
                <a:rPr lang="es-419" sz="1400" dirty="0"/>
                <a:t>- Seguridad</a:t>
              </a:r>
            </a:p>
            <a:p>
              <a:r>
                <a:rPr lang="es-419" sz="1400" dirty="0"/>
                <a:t>- Eficiencia</a:t>
              </a:r>
            </a:p>
          </p:txBody>
        </p:sp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830950B8-EC2F-452C-9C3A-E7F16DD3EBA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33501" y="4891851"/>
              <a:ext cx="1775158" cy="1112520"/>
            </a:xfrm>
            <a:prstGeom prst="bentConnector3">
              <a:avLst>
                <a:gd name="adj1" fmla="val 996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4E111C2-57E0-43E1-8D26-A007BEE4356F}"/>
                </a:ext>
              </a:extLst>
            </p:cNvPr>
            <p:cNvSpPr txBox="1"/>
            <p:nvPr/>
          </p:nvSpPr>
          <p:spPr>
            <a:xfrm>
              <a:off x="3057228" y="6178986"/>
              <a:ext cx="1613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400" dirty="0"/>
                <a:t>Propiedades </a:t>
              </a:r>
            </a:p>
          </p:txBody>
        </p:sp>
        <p:sp>
          <p:nvSpPr>
            <p:cNvPr id="35" name="Abrir llave 34">
              <a:extLst>
                <a:ext uri="{FF2B5EF4-FFF2-40B4-BE49-F238E27FC236}">
                  <a16:creationId xmlns:a16="http://schemas.microsoft.com/office/drawing/2014/main" id="{E922E198-C1C6-4E85-810C-5A397982F1A7}"/>
                </a:ext>
              </a:extLst>
            </p:cNvPr>
            <p:cNvSpPr/>
            <p:nvPr/>
          </p:nvSpPr>
          <p:spPr>
            <a:xfrm>
              <a:off x="4333036" y="5982460"/>
              <a:ext cx="174171" cy="7386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419" sz="1400" dirty="0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AF60C7B5-D984-4CAE-B954-B458D28C5AC8}"/>
                </a:ext>
              </a:extLst>
            </p:cNvPr>
            <p:cNvSpPr txBox="1"/>
            <p:nvPr/>
          </p:nvSpPr>
          <p:spPr>
            <a:xfrm>
              <a:off x="4507207" y="6036888"/>
              <a:ext cx="36445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419" sz="1400" dirty="0"/>
                <a:t>Entrega frecuente</a:t>
              </a:r>
            </a:p>
            <a:p>
              <a:pPr marL="285750" indent="-285750">
                <a:buFontTx/>
                <a:buChar char="-"/>
              </a:pPr>
              <a:r>
                <a:rPr lang="es-419" sz="1400" dirty="0"/>
                <a:t>Mejoramiento reflexivo</a:t>
              </a:r>
            </a:p>
            <a:p>
              <a:pPr marL="285750" indent="-285750">
                <a:buFontTx/>
                <a:buChar char="-"/>
              </a:pPr>
              <a:r>
                <a:rPr lang="es-419" sz="1400" dirty="0"/>
                <a:t>Comunicación cercana</a:t>
              </a:r>
            </a:p>
          </p:txBody>
        </p:sp>
      </p:grp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4" t="43459" r="7889" b="16458"/>
          <a:stretch/>
        </p:blipFill>
        <p:spPr bwMode="auto">
          <a:xfrm>
            <a:off x="3786182" y="2326041"/>
            <a:ext cx="2814744" cy="21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etodologia agil crys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429" y="3560964"/>
            <a:ext cx="2330938" cy="203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F0964-5E94-4FE9-A4D2-E8D83211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/>
              <a:t>Comprobación Dirigida por el Contexto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9A7D8E-C14F-4D47-8B18-E782FFC1CAF4}"/>
              </a:ext>
            </a:extLst>
          </p:cNvPr>
          <p:cNvSpPr txBox="1"/>
          <p:nvPr/>
        </p:nvSpPr>
        <p:spPr>
          <a:xfrm>
            <a:off x="867485" y="2652644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Desarrolladores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2DCC91-10DA-4E74-84FB-FD68AE8788BD}"/>
              </a:ext>
            </a:extLst>
          </p:cNvPr>
          <p:cNvSpPr txBox="1"/>
          <p:nvPr/>
        </p:nvSpPr>
        <p:spPr>
          <a:xfrm>
            <a:off x="9524251" y="2328590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Verificadores</a:t>
            </a:r>
          </a:p>
        </p:txBody>
      </p:sp>
      <p:pic>
        <p:nvPicPr>
          <p:cNvPr id="3084" name="Picture 12" descr="Resultado de imagen para metodologÃ­as en casc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1"/>
          <a:stretch/>
        </p:blipFill>
        <p:spPr bwMode="auto">
          <a:xfrm>
            <a:off x="9060487" y="4394144"/>
            <a:ext cx="2395922" cy="19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para ideas confus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40970" r="59410" b="5247"/>
          <a:stretch/>
        </p:blipFill>
        <p:spPr bwMode="auto">
          <a:xfrm>
            <a:off x="8218031" y="2434343"/>
            <a:ext cx="1455820" cy="185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documento de especific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9" y="332258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Resultado de imagen para agi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5" y="3256478"/>
            <a:ext cx="2376939" cy="2441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47790" y="5328387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Especificaciones escritas por adelantado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8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930</TotalTime>
  <Words>449</Words>
  <Application>Microsoft Office PowerPoint</Application>
  <PresentationFormat>Panorámica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Sala de reuniones Ion</vt:lpstr>
      <vt:lpstr>The New Methodology</vt:lpstr>
      <vt:lpstr>La dificultad de medir</vt:lpstr>
      <vt:lpstr>El papel del liderazgo de negocio</vt:lpstr>
      <vt:lpstr>El proceso auto-adaptable</vt:lpstr>
      <vt:lpstr>El proceso auto-adaptable</vt:lpstr>
      <vt:lpstr>XP (Programación Extrema)</vt:lpstr>
      <vt:lpstr>SCRUM</vt:lpstr>
      <vt:lpstr>Crystal</vt:lpstr>
      <vt:lpstr>Comprobación Dirigida por el Contexto</vt:lpstr>
      <vt:lpstr>Código Abierto</vt:lpstr>
      <vt:lpstr>El Desarrollo de Software Adaptable(ASD) </vt:lpstr>
      <vt:lpstr>Presentación de PowerPoint</vt:lpstr>
      <vt:lpstr>Desarrollo Manejado por Rasgos (FDD)</vt:lpstr>
      <vt:lpstr>Método de Desarrollo de Sistema Dinámico (DSDM)</vt:lpstr>
      <vt:lpstr>Presentación de PowerPoint</vt:lpstr>
      <vt:lpstr>Manifiesto para el Desarrollo de Software Ágil</vt:lpstr>
      <vt:lpstr>¿El RUP es ágil?</vt:lpstr>
      <vt:lpstr>¿Debe usted ir a lo ágil?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Methodology</dc:title>
  <dc:creator>santi pinchiroli</dc:creator>
  <cp:lastModifiedBy>Keyssi .</cp:lastModifiedBy>
  <cp:revision>77</cp:revision>
  <dcterms:created xsi:type="dcterms:W3CDTF">2018-08-30T16:54:00Z</dcterms:created>
  <dcterms:modified xsi:type="dcterms:W3CDTF">2018-09-03T01:16:53Z</dcterms:modified>
</cp:coreProperties>
</file>